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59" r:id="rId3"/>
    <p:sldId id="284" r:id="rId4"/>
    <p:sldId id="290" r:id="rId5"/>
    <p:sldId id="285" r:id="rId6"/>
    <p:sldId id="286" r:id="rId7"/>
    <p:sldId id="265" r:id="rId8"/>
    <p:sldId id="266" r:id="rId9"/>
    <p:sldId id="267" r:id="rId10"/>
    <p:sldId id="264" r:id="rId11"/>
    <p:sldId id="269" r:id="rId12"/>
    <p:sldId id="270" r:id="rId13"/>
    <p:sldId id="271" r:id="rId14"/>
    <p:sldId id="273" r:id="rId15"/>
    <p:sldId id="274" r:id="rId16"/>
    <p:sldId id="276" r:id="rId17"/>
    <p:sldId id="278" r:id="rId18"/>
    <p:sldId id="279" r:id="rId19"/>
    <p:sldId id="280" r:id="rId20"/>
    <p:sldId id="288" r:id="rId21"/>
    <p:sldId id="289" r:id="rId22"/>
    <p:sldId id="283" r:id="rId23"/>
    <p:sldId id="29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5" autoAdjust="0"/>
    <p:restoredTop sz="94660"/>
  </p:normalViewPr>
  <p:slideViewPr>
    <p:cSldViewPr>
      <p:cViewPr varScale="1">
        <p:scale>
          <a:sx n="69" d="100"/>
          <a:sy n="69" d="100"/>
        </p:scale>
        <p:origin x="-55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2B83F2-018A-4F6A-BA06-2B518511E9E9}" type="datetimeFigureOut">
              <a:rPr lang="en-US" smtClean="0"/>
              <a:pPr/>
              <a:t>4/18/2011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7BEE9F-6A28-44D2-AF78-7611F19F175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D1509-6D65-478C-993F-08C2A2BE3BE6}" type="slidenum">
              <a:rPr lang="en-US" smtClean="0">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D1509-6D65-478C-993F-08C2A2BE3BE6}"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D1509-6D65-478C-993F-08C2A2BE3BE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seminar is about possibilities—how</a:t>
            </a:r>
            <a:r>
              <a:rPr lang="en-US" baseline="0" dirty="0" smtClean="0"/>
              <a:t> I’ve taught graphic narratives, how teachers I know have taught them and, I hope, how you’ve taught them.</a:t>
            </a:r>
            <a:endParaRPr lang="en-US" dirty="0"/>
          </a:p>
        </p:txBody>
      </p:sp>
      <p:sp>
        <p:nvSpPr>
          <p:cNvPr id="4" name="Slide Number Placeholder 3"/>
          <p:cNvSpPr>
            <a:spLocks noGrp="1"/>
          </p:cNvSpPr>
          <p:nvPr>
            <p:ph type="sldNum" sz="quarter" idx="10"/>
          </p:nvPr>
        </p:nvSpPr>
        <p:spPr/>
        <p:txBody>
          <a:bodyPr/>
          <a:lstStyle/>
          <a:p>
            <a:fld id="{B57BEE9F-6A28-44D2-AF78-7611F19F175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1D0D39-712A-4A09-96F3-615CA972979E}"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1D0D39-712A-4A09-96F3-615CA972979E}"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D1509-6D65-478C-993F-08C2A2BE3BE6}"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A4A3B1-7E4C-421E-85AB-1B83E0D4B85A}" type="slidenum">
              <a:rPr lang="en-US"/>
              <a:pPr/>
              <a:t>10</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dirty="0"/>
              <a:t>In </a:t>
            </a:r>
            <a:r>
              <a:rPr lang="en-US" i="1" dirty="0"/>
              <a:t>Lust for Life</a:t>
            </a:r>
            <a:r>
              <a:rPr lang="en-US" dirty="0"/>
              <a:t>, Vincent Van Gogh engages in an angry encounter with Gauguin.  All he sees when he looks at his art, Gauguin tells him, is someone who paints too fast.  “You look too fast!” Van Gogh yells back.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93D1509-6D65-478C-993F-08C2A2BE3BE6}"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720DCE9-83B5-47CE-BCA9-3EC5CEE1BF9A}"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858D972-6969-41A8-9997-DCA371955531}" type="datetimeFigureOut">
              <a:rPr lang="en-US" smtClean="0"/>
              <a:pPr/>
              <a:t>4/18/2011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72A376">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357D56B-ECC5-4572-B912-9D323863B3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3124200" y="6248400"/>
            <a:ext cx="2895600" cy="457200"/>
          </a:xfrm>
        </p:spPr>
        <p:txBody>
          <a:bodyPr/>
          <a:lstStyle>
            <a:lvl1pPr>
              <a:defRPr/>
            </a:lvl1pPr>
          </a:lstStyle>
          <a:p>
            <a:endParaRPr lang="en-US"/>
          </a:p>
        </p:txBody>
      </p:sp>
      <p:sp>
        <p:nvSpPr>
          <p:cNvPr id="4" name="Slide Number Placeholder 3"/>
          <p:cNvSpPr>
            <a:spLocks noGrp="1"/>
          </p:cNvSpPr>
          <p:nvPr>
            <p:ph type="sldNum" sz="quarter" idx="11"/>
          </p:nvPr>
        </p:nvSpPr>
        <p:spPr>
          <a:xfrm>
            <a:off x="6553200" y="6248400"/>
            <a:ext cx="2133600" cy="457200"/>
          </a:xfrm>
        </p:spPr>
        <p:txBody>
          <a:bodyPr/>
          <a:lstStyle>
            <a:lvl1pPr>
              <a:defRPr/>
            </a:lvl1pPr>
          </a:lstStyle>
          <a:p>
            <a:fld id="{047C42A4-9358-426F-8C32-D2482CA0CBF9}" type="slidenum">
              <a:rPr lang="en-US"/>
              <a:pPr/>
              <a:t>‹#›</a:t>
            </a:fld>
            <a:endParaRPr lang="en-US"/>
          </a:p>
        </p:txBody>
      </p:sp>
      <p:sp>
        <p:nvSpPr>
          <p:cNvPr id="5" name="Date Placeholder 4"/>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5" name="Footer Placeholder 4"/>
          <p:cNvSpPr>
            <a:spLocks noGrp="1"/>
          </p:cNvSpPr>
          <p:nvPr>
            <p:ph type="ftr" sz="quarter" idx="11"/>
          </p:nvPr>
        </p:nvSpPr>
        <p:spPr/>
        <p:txBody>
          <a:bodyPr/>
          <a:lstStyle>
            <a:extLst/>
          </a:lstStyle>
          <a:p>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6" name="Footer Placeholder 5"/>
          <p:cNvSpPr>
            <a:spLocks noGrp="1"/>
          </p:cNvSpPr>
          <p:nvPr>
            <p:ph type="ftr" sz="quarter" idx="11"/>
          </p:nvPr>
        </p:nvSpPr>
        <p:spPr/>
        <p:txBody>
          <a:bodyPr/>
          <a:lstStyle>
            <a:extLst/>
          </a:lstStyle>
          <a:p>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8" name="Footer Placeholder 7"/>
          <p:cNvSpPr>
            <a:spLocks noGrp="1"/>
          </p:cNvSpPr>
          <p:nvPr>
            <p:ph type="ftr" sz="quarter" idx="11"/>
          </p:nvPr>
        </p:nvSpPr>
        <p:spPr/>
        <p:txBody>
          <a:bodyPr/>
          <a:lstStyle>
            <a:extLst/>
          </a:lstStyle>
          <a:p>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4" name="Footer Placeholder 3"/>
          <p:cNvSpPr>
            <a:spLocks noGrp="1"/>
          </p:cNvSpPr>
          <p:nvPr>
            <p:ph type="ftr" sz="quarter" idx="11"/>
          </p:nvPr>
        </p:nvSpPr>
        <p:spPr/>
        <p:txBody>
          <a:bodyPr/>
          <a:lstStyle>
            <a:extLst/>
          </a:lstStyle>
          <a:p>
            <a:endParaRPr lang="en-US">
              <a:solidFill>
                <a:prstClr val="black"/>
              </a:solidFill>
            </a:endParaRPr>
          </a:p>
        </p:txBody>
      </p:sp>
      <p:sp>
        <p:nvSpPr>
          <p:cNvPr id="5" name="Slide Number Placeholder 4"/>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3" name="Footer Placeholder 2"/>
          <p:cNvSpPr>
            <a:spLocks noGrp="1"/>
          </p:cNvSpPr>
          <p:nvPr>
            <p:ph type="ftr" sz="quarter" idx="11"/>
          </p:nvPr>
        </p:nvSpPr>
        <p:spPr/>
        <p:txBody>
          <a:bodyPr/>
          <a:lstStyle>
            <a:extLst/>
          </a:lstStyle>
          <a:p>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6" name="Footer Placeholder 5"/>
          <p:cNvSpPr>
            <a:spLocks noGrp="1"/>
          </p:cNvSpPr>
          <p:nvPr>
            <p:ph type="ftr" sz="quarter" idx="11"/>
          </p:nvPr>
        </p:nvSpPr>
        <p:spPr/>
        <p:txBody>
          <a:bodyPr/>
          <a:lstStyle>
            <a:extLst/>
          </a:lstStyle>
          <a:p>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fld id="{C357D56B-ECC5-4572-B912-9D323863B3F8}" type="slidenum">
              <a:rPr lang="en-US" smtClean="0">
                <a:solidFill>
                  <a:prstClr val="black"/>
                </a:solidFill>
              </a:rPr>
              <a:pPr/>
              <a:t>‹#›</a:t>
            </a:fld>
            <a:endParaRPr 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357D56B-ECC5-4572-B912-9D323863B3F8}"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858D972-6969-41A8-9997-DCA371955531}" type="datetimeFigureOut">
              <a:rPr lang="en-US" smtClean="0">
                <a:solidFill>
                  <a:prstClr val="black"/>
                </a:solidFill>
              </a:rPr>
              <a:pPr/>
              <a:t>4/18/2011</a:t>
            </a:fld>
            <a:endParaRPr lang="en-US">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357D56B-ECC5-4572-B912-9D323863B3F8}" type="slidenum">
              <a:rPr lang="en-US" smtClean="0">
                <a:solidFill>
                  <a:prstClr val="black"/>
                </a:solidFill>
              </a:rPr>
              <a:pPr/>
              <a:t>‹#›</a:t>
            </a:fld>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www.toondoo.com/" TargetMode="External"/><Relationship Id="rId13" Type="http://schemas.openxmlformats.org/officeDocument/2006/relationships/hyperlink" Target="http://www.readwritethink.org/classroom-resources/student-interactives/comic-creator-30021.html" TargetMode="External"/><Relationship Id="rId18" Type="http://schemas.openxmlformats.org/officeDocument/2006/relationships/hyperlink" Target="http://chogger.com/" TargetMode="External"/><Relationship Id="rId3" Type="http://schemas.openxmlformats.org/officeDocument/2006/relationships/hyperlink" Target="http://www.comiclife.com/" TargetMode="External"/><Relationship Id="rId7" Type="http://schemas.openxmlformats.org/officeDocument/2006/relationships/hyperlink" Target="http://www.professorgarfield.org/comics_lab_extreme/" TargetMode="External"/><Relationship Id="rId12" Type="http://schemas.openxmlformats.org/officeDocument/2006/relationships/hyperlink" Target="http://www.bitstrips.com/" TargetMode="External"/><Relationship Id="rId17" Type="http://schemas.openxmlformats.org/officeDocument/2006/relationships/hyperlink" Target="http://pixton.com/uk/" TargetMode="External"/><Relationship Id="rId2" Type="http://schemas.openxmlformats.org/officeDocument/2006/relationships/notesSlide" Target="../notesSlides/notesSlide17.xml"/><Relationship Id="rId16" Type="http://schemas.openxmlformats.org/officeDocument/2006/relationships/hyperlink" Target="http://www.creaza.com/cartoonist" TargetMode="External"/><Relationship Id="rId1" Type="http://schemas.openxmlformats.org/officeDocument/2006/relationships/slideLayout" Target="../slideLayouts/slideLayout2.xml"/><Relationship Id="rId6" Type="http://schemas.openxmlformats.org/officeDocument/2006/relationships/hyperlink" Target="http://www.professorgarfield.org/pgf_comics_lab.html" TargetMode="External"/><Relationship Id="rId11" Type="http://schemas.openxmlformats.org/officeDocument/2006/relationships/hyperlink" Target="http://www.mycomicbookcreator.com/" TargetMode="External"/><Relationship Id="rId5" Type="http://schemas.openxmlformats.org/officeDocument/2006/relationships/hyperlink" Target="http://www.mainada.net/comicssketch" TargetMode="External"/><Relationship Id="rId15" Type="http://schemas.openxmlformats.org/officeDocument/2006/relationships/hyperlink" Target="http://myths.e2bn.org/story_creator/" TargetMode="External"/><Relationship Id="rId10" Type="http://schemas.openxmlformats.org/officeDocument/2006/relationships/hyperlink" Target="http://comiqs.com/editor" TargetMode="External"/><Relationship Id="rId19" Type="http://schemas.openxmlformats.org/officeDocument/2006/relationships/hyperlink" Target="http://mcpopmb.ning.com/group/graphicnovelscomics" TargetMode="External"/><Relationship Id="rId4" Type="http://schemas.openxmlformats.org/officeDocument/2006/relationships/hyperlink" Target="http://www.kerpoof.com/" TargetMode="External"/><Relationship Id="rId9" Type="http://schemas.openxmlformats.org/officeDocument/2006/relationships/hyperlink" Target="http://www.pimpampum.net/bubblr/" TargetMode="External"/><Relationship Id="rId14" Type="http://schemas.openxmlformats.org/officeDocument/2006/relationships/hyperlink" Target="http://www.makebeliefscomix.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zahrasparadise.com/lang/en/archives/76" TargetMode="External"/><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Creative Possibilities for Teaching Graphic Narratives</a:t>
            </a:r>
            <a:endParaRPr lang="en-US" dirty="0"/>
          </a:p>
        </p:txBody>
      </p:sp>
      <p:sp>
        <p:nvSpPr>
          <p:cNvPr id="3" name="Subtitle 2"/>
          <p:cNvSpPr>
            <a:spLocks noGrp="1"/>
          </p:cNvSpPr>
          <p:nvPr>
            <p:ph type="subTitle" idx="1"/>
          </p:nvPr>
        </p:nvSpPr>
        <p:spPr/>
        <p:txBody>
          <a:bodyPr/>
          <a:lstStyle/>
          <a:p>
            <a:pPr algn="l"/>
            <a:r>
              <a:rPr lang="en-US" dirty="0" smtClean="0"/>
              <a:t>Louann Reid</a:t>
            </a:r>
          </a:p>
          <a:p>
            <a:pPr algn="l"/>
            <a:r>
              <a:rPr lang="en-US" dirty="0" smtClean="0"/>
              <a:t>Colorado State University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C:\My Documents\vangogh.tif"/>
          <p:cNvPicPr>
            <a:picLocks noChangeAspect="1" noChangeArrowheads="1"/>
          </p:cNvPicPr>
          <p:nvPr/>
        </p:nvPicPr>
        <p:blipFill>
          <a:blip r:embed="rId3" cstate="print"/>
          <a:srcRect/>
          <a:stretch>
            <a:fillRect/>
          </a:stretch>
        </p:blipFill>
        <p:spPr bwMode="auto">
          <a:xfrm>
            <a:off x="1" y="1514347"/>
            <a:ext cx="4953000" cy="5343653"/>
          </a:xfrm>
          <a:prstGeom prst="rect">
            <a:avLst/>
          </a:prstGeom>
          <a:noFill/>
        </p:spPr>
      </p:pic>
      <p:sp>
        <p:nvSpPr>
          <p:cNvPr id="113667" name="Text Box 3"/>
          <p:cNvSpPr txBox="1">
            <a:spLocks noChangeArrowheads="1"/>
          </p:cNvSpPr>
          <p:nvPr/>
        </p:nvSpPr>
        <p:spPr bwMode="auto">
          <a:xfrm>
            <a:off x="5181600" y="6080125"/>
            <a:ext cx="2819400" cy="701675"/>
          </a:xfrm>
          <a:prstGeom prst="rect">
            <a:avLst/>
          </a:prstGeom>
          <a:noFill/>
          <a:ln w="9525">
            <a:noFill/>
            <a:miter lim="800000"/>
            <a:headEnd/>
            <a:tailEnd/>
          </a:ln>
          <a:effectLst/>
        </p:spPr>
        <p:txBody>
          <a:bodyPr>
            <a:spAutoFit/>
          </a:bodyPr>
          <a:lstStyle/>
          <a:p>
            <a:r>
              <a:rPr lang="en-US" sz="1000" dirty="0"/>
              <a:t>From David </a:t>
            </a:r>
            <a:r>
              <a:rPr lang="en-US" sz="1000" dirty="0" err="1"/>
              <a:t>Considine</a:t>
            </a:r>
            <a:r>
              <a:rPr lang="en-US" sz="1000" dirty="0"/>
              <a:t> and Gail Haley.  </a:t>
            </a:r>
            <a:r>
              <a:rPr lang="en-US" sz="1000" i="1" dirty="0"/>
              <a:t>Visual Messages: Integrating Imagery into Instruction</a:t>
            </a:r>
            <a:r>
              <a:rPr lang="en-US" sz="1000" dirty="0"/>
              <a:t>. 2</a:t>
            </a:r>
            <a:r>
              <a:rPr lang="en-US" sz="1000" baseline="30000" dirty="0"/>
              <a:t>nd</a:t>
            </a:r>
            <a:r>
              <a:rPr lang="en-US" sz="1000" dirty="0"/>
              <a:t> ed.  Englewood, CO: Teacher Ideas Press, 1999.</a:t>
            </a:r>
          </a:p>
        </p:txBody>
      </p:sp>
      <p:sp>
        <p:nvSpPr>
          <p:cNvPr id="6" name="Title 1"/>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“This is too easy. It’s just a bunch of pictures.”</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Cover.jpg"/>
          <p:cNvPicPr>
            <a:picLocks noChangeAspect="1"/>
          </p:cNvPicPr>
          <p:nvPr/>
        </p:nvPicPr>
        <p:blipFill>
          <a:blip r:embed="rId3" cstate="print"/>
          <a:stretch>
            <a:fillRect/>
          </a:stretch>
        </p:blipFill>
        <p:spPr>
          <a:xfrm>
            <a:off x="2156867" y="76200"/>
            <a:ext cx="5002774" cy="6629400"/>
          </a:xfrm>
          <a:prstGeom prst="rect">
            <a:avLst/>
          </a:prstGeom>
        </p:spPr>
      </p:pic>
      <p:sp>
        <p:nvSpPr>
          <p:cNvPr id="3" name="TextBox 2"/>
          <p:cNvSpPr txBox="1"/>
          <p:nvPr/>
        </p:nvSpPr>
        <p:spPr>
          <a:xfrm>
            <a:off x="0" y="6019800"/>
            <a:ext cx="2133600" cy="400110"/>
          </a:xfrm>
          <a:prstGeom prst="rect">
            <a:avLst/>
          </a:prstGeom>
          <a:noFill/>
        </p:spPr>
        <p:txBody>
          <a:bodyPr wrap="square" rtlCol="0">
            <a:spAutoFit/>
          </a:bodyPr>
          <a:lstStyle/>
          <a:p>
            <a:r>
              <a:rPr lang="en-US" sz="1000" dirty="0" smtClean="0"/>
              <a:t>http://www.le.ac.uk/engassoc/images/imagesArrival.jpg</a:t>
            </a:r>
            <a:endParaRPr lang="en-US"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he-arrival1.jpg"/>
          <p:cNvPicPr>
            <a:picLocks noChangeAspect="1"/>
          </p:cNvPicPr>
          <p:nvPr/>
        </p:nvPicPr>
        <p:blipFill>
          <a:blip r:embed="rId3" cstate="print"/>
          <a:stretch>
            <a:fillRect/>
          </a:stretch>
        </p:blipFill>
        <p:spPr>
          <a:xfrm>
            <a:off x="1828800" y="-15876"/>
            <a:ext cx="5321709" cy="6873875"/>
          </a:xfrm>
          <a:prstGeom prst="rect">
            <a:avLst/>
          </a:prstGeom>
        </p:spPr>
      </p:pic>
      <p:sp>
        <p:nvSpPr>
          <p:cNvPr id="3" name="TextBox 2"/>
          <p:cNvSpPr txBox="1"/>
          <p:nvPr/>
        </p:nvSpPr>
        <p:spPr>
          <a:xfrm>
            <a:off x="152400" y="6477000"/>
            <a:ext cx="1752600" cy="261610"/>
          </a:xfrm>
          <a:prstGeom prst="rect">
            <a:avLst/>
          </a:prstGeom>
          <a:noFill/>
        </p:spPr>
        <p:txBody>
          <a:bodyPr wrap="square" rtlCol="0">
            <a:spAutoFit/>
          </a:bodyPr>
          <a:lstStyle/>
          <a:p>
            <a:r>
              <a:rPr lang="en-US" sz="1100" dirty="0" smtClean="0"/>
              <a:t>www.shauntan.com</a:t>
            </a:r>
            <a:endParaRPr lang="en-US" sz="1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he-arrival5.jpg"/>
          <p:cNvPicPr>
            <a:picLocks noChangeAspect="1"/>
          </p:cNvPicPr>
          <p:nvPr/>
        </p:nvPicPr>
        <p:blipFill>
          <a:blip r:embed="rId3" cstate="print"/>
          <a:stretch>
            <a:fillRect/>
          </a:stretch>
        </p:blipFill>
        <p:spPr>
          <a:xfrm>
            <a:off x="299804" y="533400"/>
            <a:ext cx="8844196" cy="5994399"/>
          </a:xfrm>
          <a:prstGeom prst="rect">
            <a:avLst/>
          </a:prstGeom>
        </p:spPr>
      </p:pic>
      <p:sp>
        <p:nvSpPr>
          <p:cNvPr id="4" name="TextBox 3"/>
          <p:cNvSpPr txBox="1"/>
          <p:nvPr/>
        </p:nvSpPr>
        <p:spPr>
          <a:xfrm>
            <a:off x="152400" y="6477000"/>
            <a:ext cx="1828800" cy="261610"/>
          </a:xfrm>
          <a:prstGeom prst="rect">
            <a:avLst/>
          </a:prstGeom>
          <a:noFill/>
        </p:spPr>
        <p:txBody>
          <a:bodyPr wrap="square" rtlCol="0">
            <a:spAutoFit/>
          </a:bodyPr>
          <a:lstStyle/>
          <a:p>
            <a:r>
              <a:rPr lang="en-US" sz="1100" dirty="0" smtClean="0"/>
              <a:t>www.shauntan.com</a:t>
            </a:r>
            <a:endParaRPr lang="en-US" sz="11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03_arrival_p3.jpg"/>
          <p:cNvPicPr>
            <a:picLocks noChangeAspect="1"/>
          </p:cNvPicPr>
          <p:nvPr/>
        </p:nvPicPr>
        <p:blipFill>
          <a:blip r:embed="rId3" cstate="print"/>
          <a:stretch>
            <a:fillRect/>
          </a:stretch>
        </p:blipFill>
        <p:spPr>
          <a:xfrm>
            <a:off x="2186608" y="0"/>
            <a:ext cx="4770783" cy="6858000"/>
          </a:xfrm>
          <a:prstGeom prst="rect">
            <a:avLst/>
          </a:prstGeom>
        </p:spPr>
      </p:pic>
      <p:sp>
        <p:nvSpPr>
          <p:cNvPr id="3" name="TextBox 2"/>
          <p:cNvSpPr txBox="1"/>
          <p:nvPr/>
        </p:nvSpPr>
        <p:spPr>
          <a:xfrm>
            <a:off x="0" y="6096000"/>
            <a:ext cx="2209800" cy="430887"/>
          </a:xfrm>
          <a:prstGeom prst="rect">
            <a:avLst/>
          </a:prstGeom>
          <a:noFill/>
        </p:spPr>
        <p:txBody>
          <a:bodyPr wrap="square" rtlCol="0">
            <a:spAutoFit/>
          </a:bodyPr>
          <a:lstStyle/>
          <a:p>
            <a:r>
              <a:rPr lang="en-US" sz="1100" u="sng" baseline="0" dirty="0" smtClean="0"/>
              <a:t>http://nymag.com/daily/entertainment/2007/09/comics_arrival.html</a:t>
            </a:r>
            <a:endParaRPr lang="en-US" sz="11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03_arrival_p5.jpg"/>
          <p:cNvPicPr>
            <a:picLocks noChangeAspect="1"/>
          </p:cNvPicPr>
          <p:nvPr/>
        </p:nvPicPr>
        <p:blipFill>
          <a:blip r:embed="rId3" cstate="print"/>
          <a:stretch>
            <a:fillRect/>
          </a:stretch>
        </p:blipFill>
        <p:spPr>
          <a:xfrm>
            <a:off x="2081416" y="0"/>
            <a:ext cx="4928983" cy="6786154"/>
          </a:xfrm>
          <a:prstGeom prst="rect">
            <a:avLst/>
          </a:prstGeom>
        </p:spPr>
      </p:pic>
      <p:sp>
        <p:nvSpPr>
          <p:cNvPr id="5" name="TextBox 4"/>
          <p:cNvSpPr txBox="1"/>
          <p:nvPr/>
        </p:nvSpPr>
        <p:spPr>
          <a:xfrm>
            <a:off x="-76200" y="6248400"/>
            <a:ext cx="2209800" cy="430887"/>
          </a:xfrm>
          <a:prstGeom prst="rect">
            <a:avLst/>
          </a:prstGeom>
          <a:noFill/>
        </p:spPr>
        <p:txBody>
          <a:bodyPr wrap="square" rtlCol="0">
            <a:spAutoFit/>
          </a:bodyPr>
          <a:lstStyle/>
          <a:p>
            <a:r>
              <a:rPr lang="en-US" sz="1100" u="sng" baseline="0" dirty="0" smtClean="0"/>
              <a:t>http://nymag.com/daily/entertainment/2007/09/comics_arrival.html</a:t>
            </a:r>
            <a:endParaRPr lang="en-US" sz="1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Pacing</a:t>
            </a:r>
          </a:p>
          <a:p>
            <a:r>
              <a:rPr lang="en-US" dirty="0" smtClean="0"/>
              <a:t>Perspectives</a:t>
            </a:r>
          </a:p>
          <a:p>
            <a:r>
              <a:rPr lang="en-US" dirty="0" smtClean="0"/>
              <a:t>Tone and Mood</a:t>
            </a:r>
            <a:endParaRPr lang="en-US" dirty="0"/>
          </a:p>
        </p:txBody>
      </p:sp>
      <p:sp>
        <p:nvSpPr>
          <p:cNvPr id="2" name="Title 1"/>
          <p:cNvSpPr>
            <a:spLocks noGrp="1"/>
          </p:cNvSpPr>
          <p:nvPr>
            <p:ph type="title"/>
          </p:nvPr>
        </p:nvSpPr>
        <p:spPr/>
        <p:txBody>
          <a:bodyPr/>
          <a:lstStyle/>
          <a:p>
            <a:r>
              <a:rPr lang="en-US" dirty="0" smtClean="0"/>
              <a:t>Visual Storytelling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85000" lnSpcReduction="20000"/>
          </a:bodyPr>
          <a:lstStyle/>
          <a:p>
            <a:r>
              <a:rPr lang="en-US" dirty="0" smtClean="0"/>
              <a:t>How would you describe the connections between the first six panels?</a:t>
            </a:r>
          </a:p>
          <a:p>
            <a:r>
              <a:rPr lang="en-US" dirty="0" smtClean="0"/>
              <a:t>What is the effect of combining six panels into one at the bottom of the page?</a:t>
            </a:r>
          </a:p>
          <a:p>
            <a:r>
              <a:rPr lang="en-US" dirty="0" smtClean="0"/>
              <a:t>How does the writer’s pacing (through the use of panels in this way) operate in concert or in counterpoint to the story?</a:t>
            </a:r>
            <a:endParaRPr lang="en-US" dirty="0"/>
          </a:p>
        </p:txBody>
      </p:sp>
      <p:pic>
        <p:nvPicPr>
          <p:cNvPr id="5" name="Content Placeholder 4" descr="03_arrival_p2.jpg"/>
          <p:cNvPicPr>
            <a:picLocks noGrp="1" noChangeAspect="1"/>
          </p:cNvPicPr>
          <p:nvPr>
            <p:ph sz="half" idx="2"/>
          </p:nvPr>
        </p:nvPicPr>
        <p:blipFill>
          <a:blip r:embed="rId3" cstate="print"/>
          <a:stretch>
            <a:fillRect/>
          </a:stretch>
        </p:blipFill>
        <p:spPr>
          <a:xfrm>
            <a:off x="4959350" y="1838254"/>
            <a:ext cx="3063875" cy="4229242"/>
          </a:xfrm>
        </p:spPr>
      </p:pic>
      <p:sp>
        <p:nvSpPr>
          <p:cNvPr id="2" name="Title 1"/>
          <p:cNvSpPr>
            <a:spLocks noGrp="1"/>
          </p:cNvSpPr>
          <p:nvPr>
            <p:ph type="title"/>
          </p:nvPr>
        </p:nvSpPr>
        <p:spPr/>
        <p:txBody>
          <a:bodyPr/>
          <a:lstStyle/>
          <a:p>
            <a:r>
              <a:rPr lang="en-US" dirty="0" smtClean="0"/>
              <a:t>Pacing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descr="03_arrival_p3.jpg"/>
          <p:cNvPicPr>
            <a:picLocks noGrp="1" noChangeAspect="1"/>
          </p:cNvPicPr>
          <p:nvPr>
            <p:ph sz="half" idx="1"/>
          </p:nvPr>
        </p:nvPicPr>
        <p:blipFill>
          <a:blip r:embed="rId3" cstate="print"/>
          <a:stretch>
            <a:fillRect/>
          </a:stretch>
        </p:blipFill>
        <p:spPr>
          <a:xfrm>
            <a:off x="902252" y="1481138"/>
            <a:ext cx="3148495" cy="4525962"/>
          </a:xfrm>
        </p:spPr>
      </p:pic>
      <p:pic>
        <p:nvPicPr>
          <p:cNvPr id="6" name="Content Placeholder 5" descr="the-arrival1.jpg"/>
          <p:cNvPicPr>
            <a:picLocks noGrp="1" noChangeAspect="1"/>
          </p:cNvPicPr>
          <p:nvPr>
            <p:ph sz="half" idx="2"/>
          </p:nvPr>
        </p:nvPicPr>
        <p:blipFill>
          <a:blip r:embed="rId4" cstate="print"/>
          <a:stretch>
            <a:fillRect/>
          </a:stretch>
        </p:blipFill>
        <p:spPr>
          <a:xfrm>
            <a:off x="4572000" y="1524000"/>
            <a:ext cx="3421627" cy="4419600"/>
          </a:xfrm>
        </p:spPr>
      </p:pic>
      <p:sp>
        <p:nvSpPr>
          <p:cNvPr id="2" name="Title 1"/>
          <p:cNvSpPr>
            <a:spLocks noGrp="1"/>
          </p:cNvSpPr>
          <p:nvPr>
            <p:ph type="title"/>
          </p:nvPr>
        </p:nvSpPr>
        <p:spPr/>
        <p:txBody>
          <a:bodyPr/>
          <a:lstStyle/>
          <a:p>
            <a:r>
              <a:rPr lang="en-US" dirty="0" smtClean="0"/>
              <a:t>Perspectives</a:t>
            </a:r>
            <a:endParaRPr lang="en-US" dirty="0"/>
          </a:p>
        </p:txBody>
      </p:sp>
      <p:sp>
        <p:nvSpPr>
          <p:cNvPr id="7" name="TextBox 6"/>
          <p:cNvSpPr txBox="1"/>
          <p:nvPr/>
        </p:nvSpPr>
        <p:spPr>
          <a:xfrm>
            <a:off x="1981200" y="1143000"/>
            <a:ext cx="5943600" cy="369332"/>
          </a:xfrm>
          <a:prstGeom prst="rect">
            <a:avLst/>
          </a:prstGeom>
          <a:noFill/>
        </p:spPr>
        <p:txBody>
          <a:bodyPr wrap="square" rtlCol="0">
            <a:spAutoFit/>
          </a:bodyPr>
          <a:lstStyle/>
          <a:p>
            <a:r>
              <a:rPr lang="en-US" dirty="0" smtClean="0"/>
              <a:t>Angles and shots, using the language of film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smtClean="0"/>
              <a:t>What effects are created with the panel borders?</a:t>
            </a:r>
          </a:p>
          <a:p>
            <a:r>
              <a:rPr lang="en-US" dirty="0" smtClean="0"/>
              <a:t>What roles does lighting play in the effects of the images?</a:t>
            </a:r>
          </a:p>
          <a:p>
            <a:r>
              <a:rPr lang="en-US" dirty="0" smtClean="0"/>
              <a:t>What roles do color and contrast play?</a:t>
            </a:r>
          </a:p>
          <a:p>
            <a:endParaRPr lang="en-US" dirty="0"/>
          </a:p>
        </p:txBody>
      </p:sp>
      <p:pic>
        <p:nvPicPr>
          <p:cNvPr id="5" name="Content Placeholder 4" descr="the-arrival4.jpg"/>
          <p:cNvPicPr>
            <a:picLocks noGrp="1" noChangeAspect="1"/>
          </p:cNvPicPr>
          <p:nvPr>
            <p:ph sz="half" idx="2"/>
          </p:nvPr>
        </p:nvPicPr>
        <p:blipFill>
          <a:blip r:embed="rId3" cstate="print"/>
          <a:stretch>
            <a:fillRect/>
          </a:stretch>
        </p:blipFill>
        <p:spPr>
          <a:xfrm>
            <a:off x="4728856" y="1600200"/>
            <a:ext cx="3598606" cy="4648200"/>
          </a:xfrm>
        </p:spPr>
      </p:pic>
      <p:sp>
        <p:nvSpPr>
          <p:cNvPr id="2" name="Title 1"/>
          <p:cNvSpPr>
            <a:spLocks noGrp="1"/>
          </p:cNvSpPr>
          <p:nvPr>
            <p:ph type="title"/>
          </p:nvPr>
        </p:nvSpPr>
        <p:spPr/>
        <p:txBody>
          <a:bodyPr/>
          <a:lstStyle/>
          <a:p>
            <a:r>
              <a:rPr lang="en-US" dirty="0" smtClean="0"/>
              <a:t>Tone and Mood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76200"/>
            <a:ext cx="8229600" cy="1143000"/>
          </a:xfrm>
        </p:spPr>
        <p:txBody>
          <a:bodyPr/>
          <a:lstStyle/>
          <a:p>
            <a:r>
              <a:rPr lang="en-US" dirty="0" smtClean="0"/>
              <a:t>Graphic Narratives</a:t>
            </a:r>
            <a:endParaRPr lang="en-US" dirty="0"/>
          </a:p>
        </p:txBody>
      </p:sp>
      <p:pic>
        <p:nvPicPr>
          <p:cNvPr id="4" name="Picture 10" descr="Poe Cover"/>
          <p:cNvPicPr>
            <a:picLocks noChangeAspect="1" noChangeArrowheads="1"/>
          </p:cNvPicPr>
          <p:nvPr/>
        </p:nvPicPr>
        <p:blipFill>
          <a:blip r:embed="rId3" cstate="print"/>
          <a:srcRect/>
          <a:stretch>
            <a:fillRect/>
          </a:stretch>
        </p:blipFill>
        <p:spPr bwMode="auto">
          <a:xfrm>
            <a:off x="5181600" y="1828800"/>
            <a:ext cx="1530350" cy="2133600"/>
          </a:xfrm>
          <a:prstGeom prst="rect">
            <a:avLst/>
          </a:prstGeom>
          <a:noFill/>
          <a:ln w="9525">
            <a:noFill/>
            <a:miter lim="800000"/>
            <a:headEnd/>
            <a:tailEnd/>
          </a:ln>
        </p:spPr>
      </p:pic>
      <p:pic>
        <p:nvPicPr>
          <p:cNvPr id="5" name="Picture 13" descr="1596431520"/>
          <p:cNvPicPr>
            <a:picLocks noChangeAspect="1" noChangeArrowheads="1"/>
          </p:cNvPicPr>
          <p:nvPr/>
        </p:nvPicPr>
        <p:blipFill>
          <a:blip r:embed="rId4" cstate="print"/>
          <a:srcRect/>
          <a:stretch>
            <a:fillRect/>
          </a:stretch>
        </p:blipFill>
        <p:spPr bwMode="auto">
          <a:xfrm>
            <a:off x="914400" y="4038600"/>
            <a:ext cx="1905000" cy="1905000"/>
          </a:xfrm>
          <a:prstGeom prst="rect">
            <a:avLst/>
          </a:prstGeom>
          <a:noFill/>
          <a:ln w="9525">
            <a:noFill/>
            <a:miter lim="800000"/>
            <a:headEnd/>
            <a:tailEnd/>
          </a:ln>
        </p:spPr>
      </p:pic>
      <p:pic>
        <p:nvPicPr>
          <p:cNvPr id="6" name="Picture 12" descr="1579126219"/>
          <p:cNvPicPr>
            <a:picLocks noChangeAspect="1" noChangeArrowheads="1"/>
          </p:cNvPicPr>
          <p:nvPr/>
        </p:nvPicPr>
        <p:blipFill>
          <a:blip r:embed="rId5" cstate="print"/>
          <a:srcRect/>
          <a:stretch>
            <a:fillRect/>
          </a:stretch>
        </p:blipFill>
        <p:spPr bwMode="auto">
          <a:xfrm rot="886964">
            <a:off x="4834269" y="3691269"/>
            <a:ext cx="2362200" cy="2362200"/>
          </a:xfrm>
          <a:prstGeom prst="rect">
            <a:avLst/>
          </a:prstGeom>
          <a:noFill/>
          <a:ln w="9525">
            <a:noFill/>
            <a:miter lim="800000"/>
            <a:headEnd/>
            <a:tailEnd/>
          </a:ln>
        </p:spPr>
      </p:pic>
      <p:pic>
        <p:nvPicPr>
          <p:cNvPr id="7" name="Picture 5" descr="persepolis"/>
          <p:cNvPicPr>
            <a:picLocks noChangeAspect="1" noChangeArrowheads="1"/>
          </p:cNvPicPr>
          <p:nvPr/>
        </p:nvPicPr>
        <p:blipFill>
          <a:blip r:embed="rId6" cstate="print"/>
          <a:srcRect/>
          <a:stretch>
            <a:fillRect/>
          </a:stretch>
        </p:blipFill>
        <p:spPr>
          <a:xfrm>
            <a:off x="2349500" y="1447800"/>
            <a:ext cx="1308100" cy="1981200"/>
          </a:xfrm>
          <a:prstGeom prst="rect">
            <a:avLst/>
          </a:prstGeom>
        </p:spPr>
      </p:pic>
      <p:pic>
        <p:nvPicPr>
          <p:cNvPr id="8" name="Picture 6" descr="Bone cover"/>
          <p:cNvPicPr>
            <a:picLocks noChangeAspect="1" noChangeArrowheads="1"/>
          </p:cNvPicPr>
          <p:nvPr/>
        </p:nvPicPr>
        <p:blipFill>
          <a:blip r:embed="rId7" cstate="print"/>
          <a:srcRect/>
          <a:stretch>
            <a:fillRect/>
          </a:stretch>
        </p:blipFill>
        <p:spPr bwMode="auto">
          <a:xfrm>
            <a:off x="3657600" y="1295400"/>
            <a:ext cx="1455738" cy="2133600"/>
          </a:xfrm>
          <a:prstGeom prst="rect">
            <a:avLst/>
          </a:prstGeom>
          <a:noFill/>
          <a:ln w="9525">
            <a:noFill/>
            <a:miter lim="800000"/>
            <a:headEnd/>
            <a:tailEnd/>
          </a:ln>
        </p:spPr>
      </p:pic>
      <p:pic>
        <p:nvPicPr>
          <p:cNvPr id="9" name="Picture 7" descr="Borden cover"/>
          <p:cNvPicPr>
            <a:picLocks noChangeAspect="1" noChangeArrowheads="1"/>
          </p:cNvPicPr>
          <p:nvPr/>
        </p:nvPicPr>
        <p:blipFill>
          <a:blip r:embed="rId8" cstate="print"/>
          <a:srcRect/>
          <a:stretch>
            <a:fillRect/>
          </a:stretch>
        </p:blipFill>
        <p:spPr bwMode="auto">
          <a:xfrm>
            <a:off x="3733800" y="3429000"/>
            <a:ext cx="1635125" cy="2438400"/>
          </a:xfrm>
          <a:prstGeom prst="rect">
            <a:avLst/>
          </a:prstGeom>
          <a:noFill/>
          <a:ln w="9525">
            <a:noFill/>
            <a:miter lim="800000"/>
            <a:headEnd/>
            <a:tailEnd/>
          </a:ln>
        </p:spPr>
      </p:pic>
      <p:pic>
        <p:nvPicPr>
          <p:cNvPr id="10" name="Picture 8" descr="Kafka cover"/>
          <p:cNvPicPr>
            <a:picLocks noChangeAspect="1" noChangeArrowheads="1"/>
          </p:cNvPicPr>
          <p:nvPr/>
        </p:nvPicPr>
        <p:blipFill>
          <a:blip r:embed="rId9" cstate="print"/>
          <a:srcRect/>
          <a:stretch>
            <a:fillRect/>
          </a:stretch>
        </p:blipFill>
        <p:spPr bwMode="auto">
          <a:xfrm>
            <a:off x="6705600" y="1828800"/>
            <a:ext cx="1503363" cy="2133600"/>
          </a:xfrm>
          <a:prstGeom prst="rect">
            <a:avLst/>
          </a:prstGeom>
          <a:noFill/>
          <a:ln w="9525">
            <a:noFill/>
            <a:miter lim="800000"/>
            <a:headEnd/>
            <a:tailEnd/>
          </a:ln>
        </p:spPr>
      </p:pic>
      <p:pic>
        <p:nvPicPr>
          <p:cNvPr id="11" name="Picture 11" descr="Maus cover 001"/>
          <p:cNvPicPr>
            <a:picLocks noChangeAspect="1" noChangeArrowheads="1"/>
          </p:cNvPicPr>
          <p:nvPr/>
        </p:nvPicPr>
        <p:blipFill>
          <a:blip r:embed="rId10" cstate="print"/>
          <a:srcRect/>
          <a:stretch>
            <a:fillRect/>
          </a:stretch>
        </p:blipFill>
        <p:spPr bwMode="auto">
          <a:xfrm>
            <a:off x="2520950" y="3429000"/>
            <a:ext cx="1136650" cy="1600200"/>
          </a:xfrm>
          <a:prstGeom prst="rect">
            <a:avLst/>
          </a:prstGeom>
          <a:noFill/>
          <a:ln w="9525">
            <a:noFill/>
            <a:miter lim="800000"/>
            <a:headEnd/>
            <a:tailEnd/>
          </a:ln>
        </p:spPr>
      </p:pic>
      <p:pic>
        <p:nvPicPr>
          <p:cNvPr id="12" name="Picture 14" descr="0307263576"/>
          <p:cNvPicPr>
            <a:picLocks noChangeAspect="1" noChangeArrowheads="1"/>
          </p:cNvPicPr>
          <p:nvPr/>
        </p:nvPicPr>
        <p:blipFill>
          <a:blip r:embed="rId11" cstate="print"/>
          <a:srcRect/>
          <a:stretch>
            <a:fillRect/>
          </a:stretch>
        </p:blipFill>
        <p:spPr bwMode="auto">
          <a:xfrm>
            <a:off x="7010400" y="3962400"/>
            <a:ext cx="1790700" cy="1790700"/>
          </a:xfrm>
          <a:prstGeom prst="rect">
            <a:avLst/>
          </a:prstGeom>
          <a:noFill/>
          <a:ln w="9525">
            <a:noFill/>
            <a:miter lim="800000"/>
            <a:headEnd/>
            <a:tailEnd/>
          </a:ln>
        </p:spPr>
      </p:pic>
      <p:sp>
        <p:nvSpPr>
          <p:cNvPr id="13" name="Rectangle 12"/>
          <p:cNvSpPr/>
          <p:nvPr/>
        </p:nvSpPr>
        <p:spPr>
          <a:xfrm>
            <a:off x="0" y="6172200"/>
            <a:ext cx="9144000" cy="461665"/>
          </a:xfrm>
          <a:prstGeom prst="rect">
            <a:avLst/>
          </a:prstGeom>
        </p:spPr>
        <p:txBody>
          <a:bodyPr wrap="square">
            <a:spAutoFit/>
          </a:bodyPr>
          <a:lstStyle/>
          <a:p>
            <a:r>
              <a:rPr lang="en-US" sz="2400" dirty="0" smtClean="0">
                <a:latin typeface="Book Antiqua" pitchFamily="18" charset="0"/>
              </a:rPr>
              <a:t>book-length works composed in the medium of comics </a:t>
            </a:r>
            <a:r>
              <a:rPr lang="en-US" sz="1600" dirty="0" smtClean="0">
                <a:latin typeface="Book Antiqua" pitchFamily="18" charset="0"/>
              </a:rPr>
              <a:t>(H. Chute)</a:t>
            </a:r>
            <a:endParaRPr lang="en-US" sz="1600" dirty="0"/>
          </a:p>
        </p:txBody>
      </p:sp>
      <p:pic>
        <p:nvPicPr>
          <p:cNvPr id="14" name="Picture 13" descr="Hicksville.jpg"/>
          <p:cNvPicPr>
            <a:picLocks noChangeAspect="1"/>
          </p:cNvPicPr>
          <p:nvPr/>
        </p:nvPicPr>
        <p:blipFill>
          <a:blip r:embed="rId12" cstate="print"/>
          <a:stretch>
            <a:fillRect/>
          </a:stretch>
        </p:blipFill>
        <p:spPr>
          <a:xfrm>
            <a:off x="609600" y="1447800"/>
            <a:ext cx="1752600" cy="26098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sz="2000" dirty="0" smtClean="0"/>
              <a:t>Amy Vail adapted excerpts of </a:t>
            </a:r>
            <a:r>
              <a:rPr lang="en-US" sz="2000" i="1" dirty="0" smtClean="0"/>
              <a:t>Twilight</a:t>
            </a:r>
            <a:r>
              <a:rPr lang="en-US" sz="2000" dirty="0" smtClean="0"/>
              <a:t> for her high school students, using the software program Comic Life.</a:t>
            </a:r>
          </a:p>
          <a:p>
            <a:r>
              <a:rPr lang="en-US" sz="2000" dirty="0" smtClean="0"/>
              <a:t>Her explanations are on the conference wiki for this presentation. They can serve as a model for students’ thinking about the decisions they make as creators and the effects of those decisions on how the story is told.</a:t>
            </a:r>
            <a:endParaRPr lang="en-US" sz="2000" dirty="0"/>
          </a:p>
        </p:txBody>
      </p:sp>
      <p:sp>
        <p:nvSpPr>
          <p:cNvPr id="4" name="Title 3"/>
          <p:cNvSpPr>
            <a:spLocks noGrp="1"/>
          </p:cNvSpPr>
          <p:nvPr>
            <p:ph type="title"/>
          </p:nvPr>
        </p:nvSpPr>
        <p:spPr/>
        <p:txBody>
          <a:bodyPr/>
          <a:lstStyle/>
          <a:p>
            <a:r>
              <a:rPr lang="en-US" dirty="0" smtClean="0"/>
              <a:t>Creating Comics</a:t>
            </a:r>
            <a:endParaRPr lang="en-US" dirty="0"/>
          </a:p>
        </p:txBody>
      </p:sp>
      <p:pic>
        <p:nvPicPr>
          <p:cNvPr id="5" name="Picture 2"/>
          <p:cNvPicPr>
            <a:picLocks noGrp="1" noChangeAspect="1" noChangeArrowheads="1"/>
          </p:cNvPicPr>
          <p:nvPr>
            <p:ph sz="half" idx="2"/>
          </p:nvPr>
        </p:nvPicPr>
        <p:blipFill>
          <a:blip r:embed="rId2" cstate="print"/>
          <a:srcRect/>
          <a:stretch>
            <a:fillRect/>
          </a:stretch>
        </p:blipFill>
        <p:spPr bwMode="auto">
          <a:xfrm>
            <a:off x="4940644" y="1481138"/>
            <a:ext cx="3453712" cy="4525962"/>
          </a:xfrm>
          <a:prstGeom prst="rect">
            <a:avLst/>
          </a:prstGeom>
          <a:noFill/>
          <a:ln w="9525">
            <a:noFill/>
            <a:miter lim="800000"/>
            <a:headEnd/>
            <a:tailEnd/>
          </a:ln>
        </p:spPr>
      </p:pic>
      <p:sp>
        <p:nvSpPr>
          <p:cNvPr id="6" name="TextBox 5"/>
          <p:cNvSpPr txBox="1"/>
          <p:nvPr/>
        </p:nvSpPr>
        <p:spPr>
          <a:xfrm>
            <a:off x="5867400" y="6172200"/>
            <a:ext cx="2514600" cy="369332"/>
          </a:xfrm>
          <a:prstGeom prst="rect">
            <a:avLst/>
          </a:prstGeom>
          <a:noFill/>
        </p:spPr>
        <p:txBody>
          <a:bodyPr wrap="square" rtlCol="0">
            <a:spAutoFit/>
          </a:bodyPr>
          <a:lstStyle/>
          <a:p>
            <a:r>
              <a:rPr lang="en-US" dirty="0" smtClean="0"/>
              <a:t>Literary Elements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0" y="545909"/>
            <a:ext cx="4495800" cy="6007291"/>
          </a:xfrm>
        </p:spPr>
        <p:txBody>
          <a:bodyPr/>
          <a:lstStyle/>
          <a:p>
            <a:r>
              <a:rPr lang="en-US" dirty="0" smtClean="0"/>
              <a:t>Cinematic Elements	</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379112" y="1371600"/>
            <a:ext cx="3507088" cy="4648200"/>
          </a:xfrm>
          <a:prstGeom prst="rect">
            <a:avLst/>
          </a:prstGeom>
          <a:noFill/>
          <a:ln w="9525">
            <a:noFill/>
            <a:miter lim="800000"/>
            <a:headEnd/>
            <a:tailEnd/>
          </a:ln>
        </p:spPr>
      </p:pic>
      <p:pic>
        <p:nvPicPr>
          <p:cNvPr id="6" name="Picture 2"/>
          <p:cNvPicPr>
            <a:picLocks noGrp="1" noChangeAspect="1" noChangeArrowheads="1"/>
          </p:cNvPicPr>
          <p:nvPr>
            <p:ph sz="half" idx="2"/>
          </p:nvPr>
        </p:nvPicPr>
        <p:blipFill>
          <a:blip r:embed="rId3" cstate="print"/>
          <a:srcRect/>
          <a:stretch>
            <a:fillRect/>
          </a:stretch>
        </p:blipFill>
        <p:spPr bwMode="auto">
          <a:xfrm>
            <a:off x="4949310" y="1371600"/>
            <a:ext cx="3436379" cy="4525962"/>
          </a:xfrm>
          <a:prstGeom prst="rect">
            <a:avLst/>
          </a:prstGeom>
          <a:noFill/>
          <a:ln w="9525">
            <a:noFill/>
            <a:miter lim="800000"/>
            <a:headEnd/>
            <a:tailEnd/>
          </a:ln>
        </p:spPr>
      </p:pic>
      <p:sp>
        <p:nvSpPr>
          <p:cNvPr id="7" name="Rectangle 6"/>
          <p:cNvSpPr/>
          <p:nvPr/>
        </p:nvSpPr>
        <p:spPr>
          <a:xfrm>
            <a:off x="4953000" y="609600"/>
            <a:ext cx="3810000" cy="523220"/>
          </a:xfrm>
          <a:prstGeom prst="rect">
            <a:avLst/>
          </a:prstGeom>
        </p:spPr>
        <p:txBody>
          <a:bodyPr wrap="square">
            <a:spAutoFit/>
          </a:bodyPr>
          <a:lstStyle/>
          <a:p>
            <a:r>
              <a:rPr lang="en-US" sz="2800" dirty="0" smtClean="0"/>
              <a:t>Dramatic Elements</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Comics Creation Resources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Comics Creation Software</a:t>
            </a:r>
            <a:r>
              <a:rPr lang="en-US" dirty="0" smtClean="0"/>
              <a:t> </a:t>
            </a:r>
            <a:r>
              <a:rPr lang="en-US" dirty="0" smtClean="0">
                <a:solidFill>
                  <a:srgbClr val="FFC000"/>
                </a:solidFill>
                <a:hlinkClick r:id="rId3"/>
              </a:rPr>
              <a:t>Comic Life</a:t>
            </a:r>
            <a:r>
              <a:rPr lang="en-US" dirty="0" smtClean="0">
                <a:solidFill>
                  <a:srgbClr val="FFC000"/>
                </a:solidFill>
              </a:rPr>
              <a:t> </a:t>
            </a:r>
            <a:r>
              <a:rPr lang="en-US" dirty="0" smtClean="0"/>
              <a:t>• </a:t>
            </a:r>
            <a:r>
              <a:rPr lang="en-US" dirty="0" err="1" smtClean="0">
                <a:solidFill>
                  <a:srgbClr val="FFC000"/>
                </a:solidFill>
                <a:hlinkClick r:id="rId4"/>
              </a:rPr>
              <a:t>Kerpoof</a:t>
            </a:r>
            <a:r>
              <a:rPr lang="en-US" dirty="0" smtClean="0"/>
              <a:t> • </a:t>
            </a:r>
            <a:r>
              <a:rPr lang="en-US" dirty="0" err="1" smtClean="0">
                <a:hlinkClick r:id="rId5"/>
              </a:rPr>
              <a:t>Comicssketch</a:t>
            </a:r>
            <a:r>
              <a:rPr lang="en-US" dirty="0" smtClean="0"/>
              <a:t> • </a:t>
            </a:r>
            <a:r>
              <a:rPr lang="en-US" dirty="0" smtClean="0">
                <a:hlinkClick r:id="rId6"/>
              </a:rPr>
              <a:t>Comics Lab</a:t>
            </a:r>
            <a:r>
              <a:rPr lang="en-US" dirty="0" smtClean="0"/>
              <a:t>/ </a:t>
            </a:r>
            <a:r>
              <a:rPr lang="en-US" dirty="0" smtClean="0">
                <a:hlinkClick r:id="rId7"/>
              </a:rPr>
              <a:t>Extreme</a:t>
            </a:r>
            <a:r>
              <a:rPr lang="en-US" dirty="0" smtClean="0"/>
              <a:t> • </a:t>
            </a:r>
            <a:r>
              <a:rPr lang="en-US" dirty="0" err="1" smtClean="0">
                <a:hlinkClick r:id="rId8"/>
              </a:rPr>
              <a:t>PikiStrips</a:t>
            </a:r>
            <a:r>
              <a:rPr lang="en-US" dirty="0" smtClean="0"/>
              <a:t> • </a:t>
            </a:r>
            <a:r>
              <a:rPr lang="en-US" dirty="0" err="1" smtClean="0">
                <a:hlinkClick r:id="rId8"/>
              </a:rPr>
              <a:t>Toondoo</a:t>
            </a:r>
            <a:r>
              <a:rPr lang="en-US" dirty="0" smtClean="0"/>
              <a:t> • </a:t>
            </a:r>
            <a:r>
              <a:rPr lang="en-US" dirty="0" err="1" smtClean="0">
                <a:hlinkClick r:id="rId9"/>
              </a:rPr>
              <a:t>Bubblr</a:t>
            </a:r>
            <a:r>
              <a:rPr lang="en-US" dirty="0" smtClean="0"/>
              <a:t> • </a:t>
            </a:r>
            <a:r>
              <a:rPr lang="en-US" dirty="0" err="1" smtClean="0">
                <a:hlinkClick r:id="rId10"/>
              </a:rPr>
              <a:t>Comiqs</a:t>
            </a:r>
            <a:r>
              <a:rPr lang="en-US" dirty="0" smtClean="0"/>
              <a:t> • </a:t>
            </a:r>
            <a:r>
              <a:rPr lang="en-US" dirty="0" smtClean="0">
                <a:hlinkClick r:id="rId11"/>
              </a:rPr>
              <a:t>My Comic Book Creator</a:t>
            </a:r>
            <a:r>
              <a:rPr lang="en-US" dirty="0" smtClean="0"/>
              <a:t> • </a:t>
            </a:r>
            <a:r>
              <a:rPr lang="en-US" dirty="0" err="1" smtClean="0">
                <a:hlinkClick r:id="rId12"/>
              </a:rPr>
              <a:t>BitStrips</a:t>
            </a:r>
            <a:r>
              <a:rPr lang="en-US" dirty="0" smtClean="0"/>
              <a:t> • </a:t>
            </a:r>
            <a:r>
              <a:rPr lang="en-US" dirty="0" err="1" smtClean="0">
                <a:hlinkClick r:id="rId13"/>
              </a:rPr>
              <a:t>ReadWriteThink's</a:t>
            </a:r>
            <a:r>
              <a:rPr lang="en-US" dirty="0" smtClean="0">
                <a:hlinkClick r:id="rId13"/>
              </a:rPr>
              <a:t> Comic Creator</a:t>
            </a:r>
            <a:r>
              <a:rPr lang="en-US" dirty="0" smtClean="0"/>
              <a:t> • </a:t>
            </a:r>
            <a:r>
              <a:rPr lang="en-US" dirty="0" smtClean="0">
                <a:hlinkClick r:id="rId14"/>
              </a:rPr>
              <a:t>Make Beliefs </a:t>
            </a:r>
            <a:r>
              <a:rPr lang="en-US" dirty="0" err="1" smtClean="0">
                <a:hlinkClick r:id="rId14"/>
              </a:rPr>
              <a:t>Comix</a:t>
            </a:r>
            <a:r>
              <a:rPr lang="en-US" dirty="0" smtClean="0"/>
              <a:t> • </a:t>
            </a:r>
            <a:r>
              <a:rPr lang="en-US" dirty="0" smtClean="0">
                <a:hlinkClick r:id="rId15"/>
              </a:rPr>
              <a:t>Myths &amp; Legends Story Creator</a:t>
            </a:r>
            <a:r>
              <a:rPr lang="en-US" dirty="0" smtClean="0"/>
              <a:t> • </a:t>
            </a:r>
            <a:r>
              <a:rPr lang="en-US" dirty="0" smtClean="0">
                <a:hlinkClick r:id="rId16"/>
              </a:rPr>
              <a:t>Cartoonist</a:t>
            </a:r>
            <a:r>
              <a:rPr lang="en-US" dirty="0" smtClean="0"/>
              <a:t> • </a:t>
            </a:r>
            <a:r>
              <a:rPr lang="en-US" dirty="0" err="1" smtClean="0">
                <a:hlinkClick r:id="rId17"/>
              </a:rPr>
              <a:t>Pixton</a:t>
            </a:r>
            <a:r>
              <a:rPr lang="en-US" dirty="0" smtClean="0"/>
              <a:t>• </a:t>
            </a:r>
            <a:r>
              <a:rPr lang="en-US" dirty="0" err="1" smtClean="0">
                <a:hlinkClick r:id="rId18"/>
              </a:rPr>
              <a:t>Chogger</a:t>
            </a:r>
            <a:r>
              <a:rPr lang="en-US" dirty="0" smtClean="0"/>
              <a:t>•</a:t>
            </a:r>
            <a:br>
              <a:rPr lang="en-US" dirty="0" smtClean="0"/>
            </a:br>
            <a:endParaRPr lang="en-US" dirty="0" smtClean="0"/>
          </a:p>
          <a:p>
            <a:r>
              <a:rPr lang="en-US" sz="2000" dirty="0" smtClean="0">
                <a:hlinkClick r:id="rId19"/>
              </a:rPr>
              <a:t>http://mcpopmb.ning.com/group/graphicnovelscomics</a:t>
            </a:r>
            <a:r>
              <a:rPr lang="en-US" sz="2000" dirty="0" smtClean="0"/>
              <a:t> </a:t>
            </a:r>
          </a:p>
          <a:p>
            <a:r>
              <a:rPr lang="en-US" sz="2000" dirty="0" smtClean="0"/>
              <a:t>(Making Curriculum Pop is hosted by Ryan Goble. Joining this network is free, and you’ll be connected with teachers, writers, and artists who are </a:t>
            </a:r>
            <a:r>
              <a:rPr lang="en-US" sz="2000" dirty="0" smtClean="0"/>
              <a:t>as </a:t>
            </a:r>
            <a:r>
              <a:rPr lang="en-US" sz="2000" dirty="0" smtClean="0"/>
              <a:t>interested in graphic narratives as you are or want to be.)</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Please see the conference wiki page for this session.</a:t>
            </a:r>
          </a:p>
          <a:p>
            <a:r>
              <a:rPr lang="en-US" dirty="0" smtClean="0"/>
              <a:t>Let’s talk during the conference. I would really like to know what you see as creative possibilities for teaching graphic narratives.</a:t>
            </a:r>
          </a:p>
          <a:p>
            <a:r>
              <a:rPr lang="en-US" dirty="0" smtClean="0"/>
              <a:t>You can continue the conversation via email to Louann.Reid@colostate.edu.</a:t>
            </a:r>
            <a:endParaRPr lang="en-US" dirty="0"/>
          </a:p>
        </p:txBody>
      </p:sp>
      <p:sp>
        <p:nvSpPr>
          <p:cNvPr id="3" name="Title 2"/>
          <p:cNvSpPr>
            <a:spLocks noGrp="1"/>
          </p:cNvSpPr>
          <p:nvPr>
            <p:ph type="title"/>
          </p:nvPr>
        </p:nvSpPr>
        <p:spPr/>
        <p:txBody>
          <a:bodyPr/>
          <a:lstStyle/>
          <a:p>
            <a:r>
              <a:rPr lang="en-US" dirty="0" smtClean="0"/>
              <a:t>Beyond Today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Zahra.jpg"/>
          <p:cNvPicPr>
            <a:picLocks noChangeAspect="1"/>
          </p:cNvPicPr>
          <p:nvPr/>
        </p:nvPicPr>
        <p:blipFill>
          <a:blip r:embed="rId2" cstate="print"/>
          <a:stretch>
            <a:fillRect/>
          </a:stretch>
        </p:blipFill>
        <p:spPr>
          <a:xfrm>
            <a:off x="609600" y="2438400"/>
            <a:ext cx="3822700" cy="3822700"/>
          </a:xfrm>
          <a:prstGeom prst="rect">
            <a:avLst/>
          </a:prstGeom>
        </p:spPr>
      </p:pic>
      <p:sp>
        <p:nvSpPr>
          <p:cNvPr id="2" name="Title 1"/>
          <p:cNvSpPr>
            <a:spLocks noGrp="1"/>
          </p:cNvSpPr>
          <p:nvPr>
            <p:ph type="title"/>
          </p:nvPr>
        </p:nvSpPr>
        <p:spPr/>
        <p:txBody>
          <a:bodyPr>
            <a:normAutofit fontScale="90000"/>
          </a:bodyPr>
          <a:lstStyle/>
          <a:p>
            <a:r>
              <a:rPr lang="en-US" dirty="0" err="1" smtClean="0"/>
              <a:t>Webcomics</a:t>
            </a:r>
            <a:r>
              <a:rPr lang="en-US" dirty="0" smtClean="0"/>
              <a:t>						</a:t>
            </a:r>
            <a:endParaRPr lang="en-US" dirty="0"/>
          </a:p>
        </p:txBody>
      </p:sp>
      <p:sp>
        <p:nvSpPr>
          <p:cNvPr id="3" name="Content Placeholder 2"/>
          <p:cNvSpPr>
            <a:spLocks noGrp="1"/>
          </p:cNvSpPr>
          <p:nvPr>
            <p:ph sz="half" idx="1"/>
          </p:nvPr>
        </p:nvSpPr>
        <p:spPr/>
        <p:txBody>
          <a:bodyPr/>
          <a:lstStyle/>
          <a:p>
            <a:r>
              <a:rPr lang="en-US" dirty="0" smtClean="0"/>
              <a:t>Zahra’s Paradise</a:t>
            </a:r>
          </a:p>
          <a:p>
            <a:r>
              <a:rPr lang="en-US" sz="2000" dirty="0" smtClean="0">
                <a:hlinkClick r:id="rId3"/>
              </a:rPr>
              <a:t>http://www.zahrasparadise.com/lang/en/archives/76</a:t>
            </a:r>
            <a:endParaRPr lang="en-US" sz="2000" dirty="0" smtClean="0"/>
          </a:p>
          <a:p>
            <a:endParaRPr lang="en-US" sz="2000" dirty="0" smtClean="0"/>
          </a:p>
          <a:p>
            <a:endParaRPr lang="en-US" dirty="0"/>
          </a:p>
        </p:txBody>
      </p:sp>
      <p:sp>
        <p:nvSpPr>
          <p:cNvPr id="4" name="Content Placeholder 3"/>
          <p:cNvSpPr>
            <a:spLocks noGrp="1"/>
          </p:cNvSpPr>
          <p:nvPr>
            <p:ph sz="half" idx="2"/>
          </p:nvPr>
        </p:nvSpPr>
        <p:spPr/>
        <p:txBody>
          <a:bodyPr/>
          <a:lstStyle/>
          <a:p>
            <a:r>
              <a:rPr lang="en-US" sz="1800" dirty="0" smtClean="0"/>
              <a:t>“Zahra’s Paradise isn’t just a cemetery where the world comes to an end. It’s also a womb, a garden, where the world is reborn. Sure, </a:t>
            </a:r>
            <a:r>
              <a:rPr lang="en-US" sz="1800" dirty="0" err="1" smtClean="0"/>
              <a:t>Neda</a:t>
            </a:r>
            <a:r>
              <a:rPr lang="en-US" sz="1800" dirty="0" smtClean="0"/>
              <a:t> is dead, </a:t>
            </a:r>
            <a:r>
              <a:rPr lang="en-US" sz="1800" dirty="0" err="1" smtClean="0"/>
              <a:t>Sohrab</a:t>
            </a:r>
            <a:r>
              <a:rPr lang="en-US" sz="1800" dirty="0" smtClean="0"/>
              <a:t> is dead, </a:t>
            </a:r>
            <a:r>
              <a:rPr lang="en-US" sz="1800" dirty="0" err="1" smtClean="0"/>
              <a:t>Mohsen</a:t>
            </a:r>
            <a:r>
              <a:rPr lang="en-US" sz="1800" dirty="0" smtClean="0"/>
              <a:t> is dead, and they’re all buried in Zahra’s Paradise. But just as there is death, so there is life and light bursting out of their shadow. Their virtual reflection, wrapped as fictional characters, allows us to raise our own imaginary army to intervene in history in real time.” Amir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Imagination Books.jpg"/>
          <p:cNvPicPr>
            <a:picLocks noChangeAspect="1"/>
          </p:cNvPicPr>
          <p:nvPr/>
        </p:nvPicPr>
        <p:blipFill>
          <a:blip r:embed="rId3" cstate="print"/>
          <a:stretch>
            <a:fillRect/>
          </a:stretch>
        </p:blipFill>
        <p:spPr>
          <a:xfrm>
            <a:off x="1066800" y="0"/>
            <a:ext cx="6853051" cy="685799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481329"/>
            <a:ext cx="8229600" cy="728472"/>
          </a:xfrm>
        </p:spPr>
        <p:txBody>
          <a:bodyPr/>
          <a:lstStyle/>
          <a:p>
            <a:r>
              <a:rPr lang="en-US" dirty="0" smtClean="0"/>
              <a:t>What do teachers who use graphic novels do?</a:t>
            </a:r>
          </a:p>
          <a:p>
            <a:pPr lvl="1"/>
            <a:endParaRPr lang="en-US" dirty="0"/>
          </a:p>
        </p:txBody>
      </p:sp>
      <p:sp>
        <p:nvSpPr>
          <p:cNvPr id="5" name="Title 4"/>
          <p:cNvSpPr>
            <a:spLocks noGrp="1"/>
          </p:cNvSpPr>
          <p:nvPr>
            <p:ph type="title"/>
          </p:nvPr>
        </p:nvSpPr>
        <p:spPr/>
        <p:txBody>
          <a:bodyPr>
            <a:normAutofit fontScale="90000"/>
          </a:bodyPr>
          <a:lstStyle/>
          <a:p>
            <a:r>
              <a:rPr lang="en-US" dirty="0" smtClean="0"/>
              <a:t>“Graphic Novels Make Me Nervous”</a:t>
            </a:r>
            <a:endParaRPr lang="en-US" dirty="0"/>
          </a:p>
        </p:txBody>
      </p:sp>
      <p:pic>
        <p:nvPicPr>
          <p:cNvPr id="7" name="Picture 5" descr="persepolis"/>
          <p:cNvPicPr>
            <a:picLocks noChangeAspect="1" noChangeArrowheads="1"/>
          </p:cNvPicPr>
          <p:nvPr/>
        </p:nvPicPr>
        <p:blipFill>
          <a:blip r:embed="rId2" cstate="print"/>
          <a:srcRect/>
          <a:stretch>
            <a:fillRect/>
          </a:stretch>
        </p:blipFill>
        <p:spPr>
          <a:xfrm>
            <a:off x="685800" y="2209800"/>
            <a:ext cx="1308100" cy="1981200"/>
          </a:xfrm>
          <a:prstGeom prst="rect">
            <a:avLst/>
          </a:prstGeom>
        </p:spPr>
      </p:pic>
      <p:sp>
        <p:nvSpPr>
          <p:cNvPr id="8" name="TextBox 7"/>
          <p:cNvSpPr txBox="1"/>
          <p:nvPr/>
        </p:nvSpPr>
        <p:spPr>
          <a:xfrm>
            <a:off x="2057400" y="2209800"/>
            <a:ext cx="6096000" cy="1077218"/>
          </a:xfrm>
          <a:prstGeom prst="rect">
            <a:avLst/>
          </a:prstGeom>
          <a:noFill/>
        </p:spPr>
        <p:txBody>
          <a:bodyPr wrap="square" rtlCol="0">
            <a:spAutoFit/>
          </a:bodyPr>
          <a:lstStyle/>
          <a:p>
            <a:r>
              <a:rPr lang="en-US" sz="2000" dirty="0" smtClean="0"/>
              <a:t>Help students realize how to juxtapose words and images to make meaning. </a:t>
            </a:r>
          </a:p>
          <a:p>
            <a:endParaRPr lang="en-US" sz="2400" dirty="0"/>
          </a:p>
        </p:txBody>
      </p:sp>
      <p:pic>
        <p:nvPicPr>
          <p:cNvPr id="9" name="Picture 8" descr="Cover.jpg"/>
          <p:cNvPicPr>
            <a:picLocks noChangeAspect="1"/>
          </p:cNvPicPr>
          <p:nvPr/>
        </p:nvPicPr>
        <p:blipFill>
          <a:blip r:embed="rId3" cstate="print"/>
          <a:stretch>
            <a:fillRect/>
          </a:stretch>
        </p:blipFill>
        <p:spPr>
          <a:xfrm>
            <a:off x="2209800" y="3276601"/>
            <a:ext cx="1667591" cy="2209800"/>
          </a:xfrm>
          <a:prstGeom prst="rect">
            <a:avLst/>
          </a:prstGeom>
        </p:spPr>
      </p:pic>
      <p:sp>
        <p:nvSpPr>
          <p:cNvPr id="10" name="TextBox 9"/>
          <p:cNvSpPr txBox="1"/>
          <p:nvPr/>
        </p:nvSpPr>
        <p:spPr>
          <a:xfrm>
            <a:off x="3886200" y="3254514"/>
            <a:ext cx="3733800" cy="1015663"/>
          </a:xfrm>
          <a:prstGeom prst="rect">
            <a:avLst/>
          </a:prstGeom>
          <a:noFill/>
        </p:spPr>
        <p:txBody>
          <a:bodyPr wrap="square" rtlCol="0">
            <a:spAutoFit/>
          </a:bodyPr>
          <a:lstStyle/>
          <a:p>
            <a:r>
              <a:rPr lang="en-US" sz="2000" dirty="0" smtClean="0"/>
              <a:t>Teach the craft of visual and verbal narrative.</a:t>
            </a:r>
          </a:p>
          <a:p>
            <a:endParaRPr lang="en-US" sz="2000" dirty="0"/>
          </a:p>
        </p:txBody>
      </p:sp>
      <p:pic>
        <p:nvPicPr>
          <p:cNvPr id="11" name="Picture 2"/>
          <p:cNvPicPr>
            <a:picLocks noChangeAspect="1" noChangeArrowheads="1"/>
          </p:cNvPicPr>
          <p:nvPr/>
        </p:nvPicPr>
        <p:blipFill>
          <a:blip r:embed="rId4" cstate="print"/>
          <a:srcRect/>
          <a:stretch>
            <a:fillRect/>
          </a:stretch>
        </p:blipFill>
        <p:spPr bwMode="auto">
          <a:xfrm>
            <a:off x="4038600" y="4038600"/>
            <a:ext cx="1897277" cy="2514600"/>
          </a:xfrm>
          <a:prstGeom prst="rect">
            <a:avLst/>
          </a:prstGeom>
          <a:noFill/>
          <a:ln w="9525">
            <a:noFill/>
            <a:miter lim="800000"/>
            <a:headEnd/>
            <a:tailEnd/>
          </a:ln>
        </p:spPr>
      </p:pic>
      <p:sp>
        <p:nvSpPr>
          <p:cNvPr id="12" name="TextBox 11"/>
          <p:cNvSpPr txBox="1"/>
          <p:nvPr/>
        </p:nvSpPr>
        <p:spPr>
          <a:xfrm>
            <a:off x="6172200" y="3962400"/>
            <a:ext cx="2819400" cy="923330"/>
          </a:xfrm>
          <a:prstGeom prst="rect">
            <a:avLst/>
          </a:prstGeom>
          <a:noFill/>
        </p:spPr>
        <p:txBody>
          <a:bodyPr wrap="square" rtlCol="0">
            <a:spAutoFit/>
          </a:bodyPr>
          <a:lstStyle/>
          <a:p>
            <a:r>
              <a:rPr lang="en-US" dirty="0" smtClean="0"/>
              <a:t>Support students in creating  their own graphic narratives.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“This isn’t serious literature. My students need a challenge.”</a:t>
            </a:r>
            <a:endParaRPr lang="en-US" dirty="0"/>
          </a:p>
        </p:txBody>
      </p:sp>
      <p:pic>
        <p:nvPicPr>
          <p:cNvPr id="5" name="Picture 4" descr="Student Group.jpg"/>
          <p:cNvPicPr>
            <a:picLocks noChangeAspect="1"/>
          </p:cNvPicPr>
          <p:nvPr/>
        </p:nvPicPr>
        <p:blipFill>
          <a:blip r:embed="rId2" cstate="print"/>
          <a:stretch>
            <a:fillRect/>
          </a:stretch>
        </p:blipFill>
        <p:spPr>
          <a:xfrm>
            <a:off x="1550276" y="1723697"/>
            <a:ext cx="6069724" cy="406750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 Reading</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My faith was not unshakable. The year of the revolution I had to take action. So I put my prophetic destiny aside for a while. “Today my name is </a:t>
            </a:r>
            <a:r>
              <a:rPr lang="en-US" sz="2800" dirty="0" err="1" smtClean="0"/>
              <a:t>Che</a:t>
            </a:r>
            <a:r>
              <a:rPr lang="en-US" sz="2800" dirty="0" smtClean="0"/>
              <a:t> Guevara.” “I am Fidel.” “And I want to be Trotsky.” We demonstrated in the garden of our house. “Down with the king!” “Down with the king!” The revolution is like a bicycle. When the wheels don’t turn, it falls. “Well spoken!” And so went the revolution in my country.</a:t>
            </a:r>
          </a:p>
          <a:p>
            <a:r>
              <a:rPr lang="en-US" sz="2800" i="1" dirty="0" smtClean="0"/>
              <a:t>What is the subject? Who are the speakers? </a:t>
            </a:r>
            <a:endParaRPr lang="en-US" sz="28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p:txBody>
          <a:bodyPr/>
          <a:lstStyle/>
          <a:p>
            <a:r>
              <a:rPr lang="en-US" dirty="0" smtClean="0"/>
              <a:t>Sort and sequence</a:t>
            </a:r>
          </a:p>
          <a:p>
            <a:pPr lvl="1"/>
            <a:r>
              <a:rPr lang="en-US" dirty="0" smtClean="0"/>
              <a:t>Open your envelope and take out the panels for the excerpt.  </a:t>
            </a:r>
          </a:p>
          <a:p>
            <a:pPr lvl="1"/>
            <a:r>
              <a:rPr lang="en-US" dirty="0" smtClean="0"/>
              <a:t>Put the panels in sequence. Be ready to explain why you chose the sequence you did.</a:t>
            </a:r>
          </a:p>
          <a:p>
            <a:pPr lvl="1"/>
            <a:r>
              <a:rPr lang="en-US" dirty="0" smtClean="0"/>
              <a:t>Discuss how the words helped you read the pictures.</a:t>
            </a:r>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smtClean="0"/>
          </a:p>
          <a:p>
            <a:endParaRPr lang="en-US" dirty="0"/>
          </a:p>
        </p:txBody>
      </p:sp>
      <p:pic>
        <p:nvPicPr>
          <p:cNvPr id="5" name="Picture 5" descr="persepolis"/>
          <p:cNvPicPr>
            <a:picLocks noChangeAspect="1" noChangeArrowheads="1"/>
          </p:cNvPicPr>
          <p:nvPr/>
        </p:nvPicPr>
        <p:blipFill>
          <a:blip r:embed="rId3" cstate="print"/>
          <a:srcRect/>
          <a:stretch>
            <a:fillRect/>
          </a:stretch>
        </p:blipFill>
        <p:spPr bwMode="auto">
          <a:xfrm>
            <a:off x="3810000" y="4495800"/>
            <a:ext cx="1308100" cy="1981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4" descr="Persepolis 1.jpg"/>
          <p:cNvPicPr>
            <a:picLocks noChangeAspect="1"/>
          </p:cNvPicPr>
          <p:nvPr/>
        </p:nvPicPr>
        <p:blipFill>
          <a:blip r:embed="rId3" cstate="print"/>
          <a:srcRect/>
          <a:stretch>
            <a:fillRect/>
          </a:stretch>
        </p:blipFill>
        <p:spPr>
          <a:xfrm>
            <a:off x="1676400" y="76200"/>
            <a:ext cx="4495800" cy="6768423"/>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649</Words>
  <Application>Microsoft Office PowerPoint</Application>
  <PresentationFormat>On-screen Show (4:3)</PresentationFormat>
  <Paragraphs>81</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Creative Possibilities for Teaching Graphic Narratives</vt:lpstr>
      <vt:lpstr>Graphic Narratives</vt:lpstr>
      <vt:lpstr>Webcomics      </vt:lpstr>
      <vt:lpstr>Slide 4</vt:lpstr>
      <vt:lpstr>“Graphic Novels Make Me Nervous”</vt:lpstr>
      <vt:lpstr>“This isn’t serious literature. My students need a challenge.”</vt:lpstr>
      <vt:lpstr>Close Reading</vt:lpstr>
      <vt:lpstr>Slide 8</vt:lpstr>
      <vt:lpstr>Slide 9</vt:lpstr>
      <vt:lpstr>Slide 10</vt:lpstr>
      <vt:lpstr>Slide 11</vt:lpstr>
      <vt:lpstr>Slide 12</vt:lpstr>
      <vt:lpstr>Slide 13</vt:lpstr>
      <vt:lpstr>Slide 14</vt:lpstr>
      <vt:lpstr>Slide 15</vt:lpstr>
      <vt:lpstr>Visual Storytelling</vt:lpstr>
      <vt:lpstr>Pacing</vt:lpstr>
      <vt:lpstr>Perspectives</vt:lpstr>
      <vt:lpstr>Tone and Mood</vt:lpstr>
      <vt:lpstr>Creating Comics</vt:lpstr>
      <vt:lpstr>Slide 21</vt:lpstr>
      <vt:lpstr>Comics Creation Resources</vt:lpstr>
      <vt:lpstr>Beyond Today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Imagination &amp; Representation in Graphic Narratives </dc:title>
  <dc:creator>Louann Reid</dc:creator>
  <cp:lastModifiedBy>Louann Reid</cp:lastModifiedBy>
  <cp:revision>15</cp:revision>
  <dcterms:created xsi:type="dcterms:W3CDTF">2011-04-15T13:11:24Z</dcterms:created>
  <dcterms:modified xsi:type="dcterms:W3CDTF">2011-04-18T18:53:49Z</dcterms:modified>
</cp:coreProperties>
</file>